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panose="00000500000000000000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7086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5178" y="577810"/>
            <a:ext cx="7746444" cy="11494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Managing Variables and Secrets: An Overview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185178" y="1989296"/>
            <a:ext cx="7746444" cy="5588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 today's development environments, proper management of variables and secrets is critical for maintaining security and operational efficiency.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185178" y="2744629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Variables:</a:t>
            </a: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Store configuration data like environment settings and build parameters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6185178" y="3085147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Secrets:</a:t>
            </a: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Handle sensitive information such as passwords, API tokens, and certificates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185178" y="3425666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Protection:</a:t>
            </a: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Require special safeguards to prevent unauthorized access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6185178" y="3901559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When secrets are exposed, organizations face serious consequences: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6185178" y="4377452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breaches and system compromises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6185178" y="4717971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Unauthorized access to critical infrastructure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6185178" y="5058489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Compliance violations and regulatory penalties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6185178" y="5399008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Loss of customer trust and reputation damage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6185178" y="5874901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Implementing automated secret management provides significant benefits: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6185178" y="6350794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Reduces human error in handling sensitive data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6185178" y="6691313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Strengthens overall security posture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6185178" y="7031831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Ensures consistent protection across environments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6185178" y="7372350"/>
            <a:ext cx="7746444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Enables audit trails and compliance reporting</a:t>
            </a:r>
            <a:endParaRPr lang="en-US" sz="1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1613" y="358497"/>
            <a:ext cx="4056578" cy="4288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Types of Variables in CI/CD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521613" y="1100138"/>
            <a:ext cx="6634520" cy="417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Variables in continuous integration and deployment pipelines serve as essential key-value pairs that control how your automation works. They come in two primary categories:</a:t>
            </a:r>
            <a:endParaRPr lang="en-US" sz="1000" dirty="0"/>
          </a:p>
        </p:txBody>
      </p:sp>
      <p:sp>
        <p:nvSpPr>
          <p:cNvPr id="4" name="Shape 2"/>
          <p:cNvSpPr/>
          <p:nvPr/>
        </p:nvSpPr>
        <p:spPr>
          <a:xfrm>
            <a:off x="521613" y="1859518"/>
            <a:ext cx="6634520" cy="2113478"/>
          </a:xfrm>
          <a:prstGeom prst="roundRect">
            <a:avLst>
              <a:gd name="adj" fmla="val 3461"/>
            </a:avLst>
          </a:prstGeom>
          <a:solidFill>
            <a:srgbClr val="FFFF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13" y="1844278"/>
            <a:ext cx="6634520" cy="6096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3253" y="1664018"/>
            <a:ext cx="391120" cy="3911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760530" y="1761768"/>
            <a:ext cx="156448" cy="195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1200" dirty="0"/>
          </a:p>
        </p:txBody>
      </p:sp>
      <p:sp>
        <p:nvSpPr>
          <p:cNvPr id="8" name="Text 4"/>
          <p:cNvSpPr/>
          <p:nvPr/>
        </p:nvSpPr>
        <p:spPr>
          <a:xfrm>
            <a:off x="667226" y="2185511"/>
            <a:ext cx="1715810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Standard Variables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667226" y="2530316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Configuration values that help customize pipeline behavior:</a:t>
            </a:r>
            <a:endParaRPr lang="en-US" sz="1000" dirty="0"/>
          </a:p>
        </p:txBody>
      </p:sp>
      <p:sp>
        <p:nvSpPr>
          <p:cNvPr id="10" name="Text 6"/>
          <p:cNvSpPr/>
          <p:nvPr/>
        </p:nvSpPr>
        <p:spPr>
          <a:xfrm>
            <a:off x="667226" y="2856190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Environment settings and paths</a:t>
            </a:r>
            <a:endParaRPr lang="en-US" sz="1000" dirty="0"/>
          </a:p>
        </p:txBody>
      </p:sp>
      <p:sp>
        <p:nvSpPr>
          <p:cNvPr id="11" name="Text 7"/>
          <p:cNvSpPr/>
          <p:nvPr/>
        </p:nvSpPr>
        <p:spPr>
          <a:xfrm>
            <a:off x="667226" y="3110389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 parameters and flags</a:t>
            </a:r>
            <a:endParaRPr lang="en-US" sz="1000" dirty="0"/>
          </a:p>
        </p:txBody>
      </p:sp>
      <p:sp>
        <p:nvSpPr>
          <p:cNvPr id="12" name="Text 8"/>
          <p:cNvSpPr/>
          <p:nvPr/>
        </p:nvSpPr>
        <p:spPr>
          <a:xfrm>
            <a:off x="667226" y="3364587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URLs and endpoints</a:t>
            </a:r>
            <a:endParaRPr lang="en-US" sz="1000" dirty="0"/>
          </a:p>
        </p:txBody>
      </p:sp>
      <p:sp>
        <p:nvSpPr>
          <p:cNvPr id="13" name="Text 9"/>
          <p:cNvSpPr/>
          <p:nvPr/>
        </p:nvSpPr>
        <p:spPr>
          <a:xfrm>
            <a:off x="667226" y="3618786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Non-sensitive configuration data</a:t>
            </a:r>
            <a:endParaRPr lang="en-US" sz="1000" dirty="0"/>
          </a:p>
        </p:txBody>
      </p:sp>
      <p:sp>
        <p:nvSpPr>
          <p:cNvPr id="14" name="Shape 10"/>
          <p:cNvSpPr/>
          <p:nvPr/>
        </p:nvSpPr>
        <p:spPr>
          <a:xfrm>
            <a:off x="521613" y="4298871"/>
            <a:ext cx="6634520" cy="2113478"/>
          </a:xfrm>
          <a:prstGeom prst="roundRect">
            <a:avLst>
              <a:gd name="adj" fmla="val 3461"/>
            </a:avLst>
          </a:prstGeom>
          <a:solidFill>
            <a:srgbClr val="FFFFF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13" y="4283631"/>
            <a:ext cx="6634520" cy="60960"/>
          </a:xfrm>
          <a:prstGeom prst="rect">
            <a:avLst/>
          </a:prstGeom>
        </p:spPr>
      </p:pic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3253" y="4103370"/>
            <a:ext cx="391120" cy="391120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3760530" y="4201120"/>
            <a:ext cx="156448" cy="195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1200" dirty="0"/>
          </a:p>
        </p:txBody>
      </p:sp>
      <p:sp>
        <p:nvSpPr>
          <p:cNvPr id="18" name="Text 12"/>
          <p:cNvSpPr/>
          <p:nvPr/>
        </p:nvSpPr>
        <p:spPr>
          <a:xfrm>
            <a:off x="667226" y="4624864"/>
            <a:ext cx="1715810" cy="214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Secret Variables</a:t>
            </a:r>
            <a:endParaRPr lang="en-US" sz="1350" dirty="0"/>
          </a:p>
        </p:txBody>
      </p:sp>
      <p:sp>
        <p:nvSpPr>
          <p:cNvPr id="19" name="Text 13"/>
          <p:cNvSpPr/>
          <p:nvPr/>
        </p:nvSpPr>
        <p:spPr>
          <a:xfrm>
            <a:off x="667226" y="4969669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Sensitive information requiring special protection:</a:t>
            </a:r>
            <a:endParaRPr lang="en-US" sz="1000" dirty="0"/>
          </a:p>
        </p:txBody>
      </p:sp>
      <p:sp>
        <p:nvSpPr>
          <p:cNvPr id="20" name="Text 14"/>
          <p:cNvSpPr/>
          <p:nvPr/>
        </p:nvSpPr>
        <p:spPr>
          <a:xfrm>
            <a:off x="667226" y="5295543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Passwords and authentication tokens</a:t>
            </a:r>
            <a:endParaRPr lang="en-US" sz="1000" dirty="0"/>
          </a:p>
        </p:txBody>
      </p:sp>
      <p:sp>
        <p:nvSpPr>
          <p:cNvPr id="21" name="Text 15"/>
          <p:cNvSpPr/>
          <p:nvPr/>
        </p:nvSpPr>
        <p:spPr>
          <a:xfrm>
            <a:off x="667226" y="5549741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API keys and access credentials</a:t>
            </a:r>
            <a:endParaRPr lang="en-US" sz="1000" dirty="0"/>
          </a:p>
        </p:txBody>
      </p:sp>
      <p:sp>
        <p:nvSpPr>
          <p:cNvPr id="22" name="Text 16"/>
          <p:cNvSpPr/>
          <p:nvPr/>
        </p:nvSpPr>
        <p:spPr>
          <a:xfrm>
            <a:off x="667226" y="5803940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Encryption keys and certificates</a:t>
            </a:r>
            <a:endParaRPr lang="en-US" sz="1000" dirty="0"/>
          </a:p>
        </p:txBody>
      </p:sp>
      <p:sp>
        <p:nvSpPr>
          <p:cNvPr id="23" name="Text 17"/>
          <p:cNvSpPr/>
          <p:nvPr/>
        </p:nvSpPr>
        <p:spPr>
          <a:xfrm>
            <a:off x="667226" y="6058138"/>
            <a:ext cx="6343293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Database connection strings</a:t>
            </a:r>
            <a:endParaRPr lang="en-US" sz="1000" dirty="0"/>
          </a:p>
        </p:txBody>
      </p:sp>
      <p:pic>
        <p:nvPicPr>
          <p:cNvPr id="24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887" y="1129546"/>
            <a:ext cx="6634520" cy="6634520"/>
          </a:xfrm>
          <a:prstGeom prst="rect">
            <a:avLst/>
          </a:prstGeom>
        </p:spPr>
      </p:pic>
      <p:sp>
        <p:nvSpPr>
          <p:cNvPr id="25" name="Text 18"/>
          <p:cNvSpPr/>
          <p:nvPr/>
        </p:nvSpPr>
        <p:spPr>
          <a:xfrm>
            <a:off x="7481887" y="7910751"/>
            <a:ext cx="6634520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Variables enable consistent deployment across environments:</a:t>
            </a:r>
            <a:endParaRPr lang="en-US" sz="1000" dirty="0"/>
          </a:p>
        </p:txBody>
      </p:sp>
      <p:sp>
        <p:nvSpPr>
          <p:cNvPr id="26" name="Text 19"/>
          <p:cNvSpPr/>
          <p:nvPr/>
        </p:nvSpPr>
        <p:spPr>
          <a:xfrm>
            <a:off x="7481887" y="8236625"/>
            <a:ext cx="6634520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Development environment customization</a:t>
            </a:r>
            <a:endParaRPr lang="en-US" sz="1000" dirty="0"/>
          </a:p>
        </p:txBody>
      </p:sp>
      <p:sp>
        <p:nvSpPr>
          <p:cNvPr id="27" name="Text 20"/>
          <p:cNvSpPr/>
          <p:nvPr/>
        </p:nvSpPr>
        <p:spPr>
          <a:xfrm>
            <a:off x="7481887" y="8490823"/>
            <a:ext cx="6634520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Staging environment configuration</a:t>
            </a:r>
            <a:endParaRPr lang="en-US" sz="1000" dirty="0"/>
          </a:p>
        </p:txBody>
      </p:sp>
      <p:sp>
        <p:nvSpPr>
          <p:cNvPr id="28" name="Text 21"/>
          <p:cNvSpPr/>
          <p:nvPr/>
        </p:nvSpPr>
        <p:spPr>
          <a:xfrm>
            <a:off x="7481887" y="8745022"/>
            <a:ext cx="6634520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Production deployment settings</a:t>
            </a:r>
            <a:endParaRPr lang="en-US" sz="1000" dirty="0"/>
          </a:p>
        </p:txBody>
      </p:sp>
      <p:sp>
        <p:nvSpPr>
          <p:cNvPr id="29" name="Text 22"/>
          <p:cNvSpPr/>
          <p:nvPr/>
        </p:nvSpPr>
        <p:spPr>
          <a:xfrm>
            <a:off x="7481887" y="8999220"/>
            <a:ext cx="6634520" cy="208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600"/>
              </a:lnSpc>
              <a:buSzPct val="100000"/>
              <a:buChar char="•"/>
            </a:pPr>
            <a:r>
              <a:rPr lang="en-US" sz="1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Context-specific requirements adaptation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2696" y="421243"/>
            <a:ext cx="4031575" cy="503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Protected Variables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96" y="1327190"/>
            <a:ext cx="6515695" cy="65156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2696" y="8015168"/>
            <a:ext cx="6515695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Protected variables provide an additional layer of security by restricting access to specific branches or tags in your repository.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7509629" y="1308021"/>
            <a:ext cx="2418874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Features:</a:t>
            </a:r>
            <a:endParaRPr lang="en-US" sz="19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629" y="1866960"/>
            <a:ext cx="76557" cy="7655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739301" y="1782723"/>
            <a:ext cx="628602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Only accessible when pipelines run on protected branches or tags</a:t>
            </a:r>
            <a:endParaRPr lang="en-US" sz="1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629" y="2418457"/>
            <a:ext cx="76557" cy="7655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739301" y="2334220"/>
            <a:ext cx="628602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Ideal for production credentials that should never be exposed to feature branches</a:t>
            </a:r>
            <a:endParaRPr lang="en-US" sz="12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629" y="2969955"/>
            <a:ext cx="76557" cy="765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39301" y="2885718"/>
            <a:ext cx="628602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Prevents accidental exposure in non-production environments</a:t>
            </a:r>
            <a:endParaRPr lang="en-US" sz="120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629" y="3521452"/>
            <a:ext cx="76557" cy="76557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7739301" y="3437215"/>
            <a:ext cx="6286024" cy="245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Enforces separation between development and production access</a:t>
            </a:r>
            <a:endParaRPr lang="en-US" sz="1200" dirty="0"/>
          </a:p>
        </p:txBody>
      </p:sp>
      <p:sp>
        <p:nvSpPr>
          <p:cNvPr id="14" name="Text 7"/>
          <p:cNvSpPr/>
          <p:nvPr/>
        </p:nvSpPr>
        <p:spPr>
          <a:xfrm>
            <a:off x="7509629" y="3854648"/>
            <a:ext cx="6515695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Protected variables create a secure boundary between production environments and development work, reducing the risk of credential leakage.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318617"/>
            <a:ext cx="4988838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Masked Variables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2241590" y="2729984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Hide Values in Logs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58309" y="3155394"/>
            <a:ext cx="3977640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Displays [MASKED] instead of actual values in pipeline job logs, preventing casual observation of sensitive data.</a:t>
            </a:r>
            <a:endParaRPr lang="en-US" sz="1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270" y="2321243"/>
            <a:ext cx="4589740" cy="458974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9591" y="3124438"/>
            <a:ext cx="283607" cy="3545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894332" y="2729984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Configuration Options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9894332" y="3155394"/>
            <a:ext cx="3977759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Can be set at project, group, or admin level depending on your organizational needs and security policies.</a:t>
            </a:r>
            <a:endParaRPr lang="en-US" sz="14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0270" y="2321243"/>
            <a:ext cx="4589740" cy="4589740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87608" y="3515082"/>
            <a:ext cx="283607" cy="35456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894332" y="5166955"/>
            <a:ext cx="2664262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Technical Requirements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9894332" y="5592366"/>
            <a:ext cx="3977759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Must be single-line values with at least 8 characters, using a limited character set to enable reliable masking.</a:t>
            </a:r>
            <a:endParaRPr lang="en-US" sz="14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20270" y="2321243"/>
            <a:ext cx="4589740" cy="458974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96964" y="5753100"/>
            <a:ext cx="283607" cy="35456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2241590" y="5166955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Limitations</a:t>
            </a:r>
            <a:endParaRPr lang="en-US" sz="1950" dirty="0"/>
          </a:p>
        </p:txBody>
      </p:sp>
      <p:sp>
        <p:nvSpPr>
          <p:cNvPr id="16" name="Text 8"/>
          <p:cNvSpPr/>
          <p:nvPr/>
        </p:nvSpPr>
        <p:spPr>
          <a:xfrm>
            <a:off x="758309" y="5592366"/>
            <a:ext cx="3977640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 completely foolproof - values can still be exposed if debugging features are enabled or output is manipulated.</a:t>
            </a:r>
            <a:endParaRPr lang="en-US" sz="14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20270" y="2321243"/>
            <a:ext cx="4589740" cy="4589740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58947" y="5362456"/>
            <a:ext cx="283607" cy="35456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2696" y="421243"/>
            <a:ext cx="5656898" cy="503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Limitations of Masked Variables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612696" y="1292781"/>
            <a:ext cx="6515695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While masked variables provide a layer of protection, they have important limitations that security-conscious teams must understand:</a:t>
            </a:r>
            <a:endParaRPr lang="en-US" sz="1200" dirty="0"/>
          </a:p>
        </p:txBody>
      </p:sp>
      <p:sp>
        <p:nvSpPr>
          <p:cNvPr id="4" name="Shape 2"/>
          <p:cNvSpPr/>
          <p:nvPr/>
        </p:nvSpPr>
        <p:spPr>
          <a:xfrm>
            <a:off x="612696" y="1955363"/>
            <a:ext cx="6515695" cy="1247299"/>
          </a:xfrm>
          <a:prstGeom prst="roundRect">
            <a:avLst>
              <a:gd name="adj" fmla="val 8797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36" y="1955363"/>
            <a:ext cx="91440" cy="124729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57250" y="2131338"/>
            <a:ext cx="2015728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Log Obfuscation Only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857250" y="2536388"/>
            <a:ext cx="6095167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Masking only replaces the value in logs, but the actual value remains accessible to the internal process and any scripts it runs.</a:t>
            </a:r>
            <a:endParaRPr lang="en-US" sz="1200" dirty="0"/>
          </a:p>
        </p:txBody>
      </p:sp>
      <p:sp>
        <p:nvSpPr>
          <p:cNvPr id="8" name="Shape 5"/>
          <p:cNvSpPr/>
          <p:nvPr/>
        </p:nvSpPr>
        <p:spPr>
          <a:xfrm>
            <a:off x="612696" y="3355777"/>
            <a:ext cx="6515695" cy="1247299"/>
          </a:xfrm>
          <a:prstGeom prst="roundRect">
            <a:avLst>
              <a:gd name="adj" fmla="val 8797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36" y="3355777"/>
            <a:ext cx="91440" cy="1247299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57250" y="3531751"/>
            <a:ext cx="2015728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Potential Exposure</a:t>
            </a:r>
            <a:endParaRPr lang="en-US" sz="1550" dirty="0"/>
          </a:p>
        </p:txBody>
      </p:sp>
      <p:sp>
        <p:nvSpPr>
          <p:cNvPr id="11" name="Text 7"/>
          <p:cNvSpPr/>
          <p:nvPr/>
        </p:nvSpPr>
        <p:spPr>
          <a:xfrm>
            <a:off x="857250" y="3936802"/>
            <a:ext cx="6095167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Malicious code could intentionally print secret values in modified formats that bypass masking patterns (e.g., inserting spaces, encoding).</a:t>
            </a:r>
            <a:endParaRPr lang="en-US" sz="1200" dirty="0"/>
          </a:p>
        </p:txBody>
      </p:sp>
      <p:sp>
        <p:nvSpPr>
          <p:cNvPr id="12" name="Shape 8"/>
          <p:cNvSpPr/>
          <p:nvPr/>
        </p:nvSpPr>
        <p:spPr>
          <a:xfrm>
            <a:off x="612696" y="4756190"/>
            <a:ext cx="6515695" cy="1247299"/>
          </a:xfrm>
          <a:prstGeom prst="roundRect">
            <a:avLst>
              <a:gd name="adj" fmla="val 8797"/>
            </a:avLst>
          </a:prstGeom>
          <a:solidFill>
            <a:srgbClr val="FFFFFF"/>
          </a:solidFill>
          <a:ln w="22860">
            <a:solidFill>
              <a:srgbClr val="BACFDD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836" y="4756190"/>
            <a:ext cx="91440" cy="124729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57250" y="4932164"/>
            <a:ext cx="2015728" cy="251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Higher Security Needs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857250" y="5337215"/>
            <a:ext cx="6095167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 truly sensitive secrets, external vault services like HashiCorp Vault or cloud provider secret managers provide stronger protection.</a:t>
            </a:r>
            <a:endParaRPr lang="en-US" sz="12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9629" y="1327190"/>
            <a:ext cx="6515695" cy="6515695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509629" y="8015168"/>
            <a:ext cx="6515695" cy="4902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Understanding these limitations is crucial for implementing appropriate security measures for your most sensitive credentials.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3052" y="414576"/>
            <a:ext cx="4093012" cy="496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Project-Level Variables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52" y="1306235"/>
            <a:ext cx="6528197" cy="652819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03052" y="8003977"/>
            <a:ext cx="6528197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Project-level variables provide configuration specific to a single repository or application, giving you granular control over your deployment environment.</a:t>
            </a:r>
            <a:endParaRPr lang="en-US" sz="11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6772" y="1306235"/>
            <a:ext cx="753904" cy="1182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411408" y="1456968"/>
            <a:ext cx="1984058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Scope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8411408" y="1855589"/>
            <a:ext cx="5623560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Only accessible within the specific project where they're defined, keeping configuration isolated.</a:t>
            </a:r>
            <a:endParaRPr lang="en-US" sz="11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6772" y="2488525"/>
            <a:ext cx="753904" cy="118229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411408" y="2639258"/>
            <a:ext cx="1984058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Override Capability</a:t>
            </a:r>
            <a:endParaRPr lang="en-US" sz="1550" dirty="0"/>
          </a:p>
        </p:txBody>
      </p:sp>
      <p:sp>
        <p:nvSpPr>
          <p:cNvPr id="10" name="Text 5"/>
          <p:cNvSpPr/>
          <p:nvPr/>
        </p:nvSpPr>
        <p:spPr>
          <a:xfrm>
            <a:off x="8411408" y="3037880"/>
            <a:ext cx="5623560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Can override group-level variables with the same name, allowing customization for specific projects.</a:t>
            </a:r>
            <a:endParaRPr lang="en-US" sz="11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6772" y="3670816"/>
            <a:ext cx="753904" cy="118229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8411408" y="3821549"/>
            <a:ext cx="1984058" cy="247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Environment Control</a:t>
            </a:r>
            <a:endParaRPr lang="en-US" sz="1550" dirty="0"/>
          </a:p>
        </p:txBody>
      </p:sp>
      <p:sp>
        <p:nvSpPr>
          <p:cNvPr id="13" name="Text 7"/>
          <p:cNvSpPr/>
          <p:nvPr/>
        </p:nvSpPr>
        <p:spPr>
          <a:xfrm>
            <a:off x="8411408" y="4220170"/>
            <a:ext cx="5623560" cy="482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Perfect for project-specific settings like deployment targets, feature flags, and application-specific secrets.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840700"/>
            <a:ext cx="4988838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Group-Level Variables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2943820" y="1843326"/>
            <a:ext cx="2185511" cy="1411010"/>
          </a:xfrm>
          <a:prstGeom prst="roundRect">
            <a:avLst>
              <a:gd name="adj" fmla="val 20154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5479" y="2302787"/>
            <a:ext cx="266581" cy="33313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318879" y="2032873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Organization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5318879" y="2458283"/>
            <a:ext cx="8363664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Top-level groups for broad organizational settings like compliance and security standards.</a:t>
            </a:r>
            <a:endParaRPr lang="en-US" sz="1450" dirty="0"/>
          </a:p>
        </p:txBody>
      </p:sp>
      <p:sp>
        <p:nvSpPr>
          <p:cNvPr id="7" name="Shape 4"/>
          <p:cNvSpPr/>
          <p:nvPr/>
        </p:nvSpPr>
        <p:spPr>
          <a:xfrm>
            <a:off x="3038594" y="3093125"/>
            <a:ext cx="10738723" cy="11430"/>
          </a:xfrm>
          <a:prstGeom prst="roundRect">
            <a:avLst>
              <a:gd name="adj" fmla="val 2487920"/>
            </a:avLst>
          </a:prstGeom>
          <a:solidFill>
            <a:srgbClr val="BACFDD"/>
          </a:solidFill>
          <a:ln/>
        </p:spPr>
      </p:sp>
      <p:sp>
        <p:nvSpPr>
          <p:cNvPr id="8" name="Shape 5"/>
          <p:cNvSpPr/>
          <p:nvPr/>
        </p:nvSpPr>
        <p:spPr>
          <a:xfrm>
            <a:off x="1851065" y="3197423"/>
            <a:ext cx="4371142" cy="1411010"/>
          </a:xfrm>
          <a:prstGeom prst="roundRect">
            <a:avLst>
              <a:gd name="adj" fmla="val 20154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3977" y="3736419"/>
            <a:ext cx="266581" cy="333137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411754" y="3538657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Division/Team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6411754" y="3964067"/>
            <a:ext cx="7270790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Mid-level groups for team-specific configurations shared across related projects.</a:t>
            </a:r>
            <a:endParaRPr lang="en-US" sz="1450" dirty="0"/>
          </a:p>
        </p:txBody>
      </p:sp>
      <p:sp>
        <p:nvSpPr>
          <p:cNvPr id="12" name="Shape 8"/>
          <p:cNvSpPr/>
          <p:nvPr/>
        </p:nvSpPr>
        <p:spPr>
          <a:xfrm>
            <a:off x="5224224" y="4447342"/>
            <a:ext cx="8553093" cy="11430"/>
          </a:xfrm>
          <a:prstGeom prst="roundRect">
            <a:avLst>
              <a:gd name="adj" fmla="val 2487920"/>
            </a:avLst>
          </a:prstGeom>
          <a:solidFill>
            <a:srgbClr val="BACFDD"/>
          </a:solidFill>
          <a:ln/>
        </p:spPr>
      </p:sp>
      <p:sp>
        <p:nvSpPr>
          <p:cNvPr id="13" name="Shape 9"/>
          <p:cNvSpPr/>
          <p:nvPr/>
        </p:nvSpPr>
        <p:spPr>
          <a:xfrm>
            <a:off x="758309" y="4551640"/>
            <a:ext cx="6556891" cy="1411010"/>
          </a:xfrm>
          <a:prstGeom prst="roundRect">
            <a:avLst>
              <a:gd name="adj" fmla="val 20154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3464" y="5090517"/>
            <a:ext cx="266581" cy="333137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504748" y="5044440"/>
            <a:ext cx="2494359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7504748" y="5469850"/>
            <a:ext cx="6177796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Inherited variables available to all pipelines in the project unless overridden.</a:t>
            </a:r>
            <a:endParaRPr lang="en-US" sz="1450" dirty="0"/>
          </a:p>
        </p:txBody>
      </p:sp>
      <p:sp>
        <p:nvSpPr>
          <p:cNvPr id="17" name="Text 12"/>
          <p:cNvSpPr/>
          <p:nvPr/>
        </p:nvSpPr>
        <p:spPr>
          <a:xfrm>
            <a:off x="758309" y="6479143"/>
            <a:ext cx="13113782" cy="9097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Group-level variables enable centralized management of configuration across multiple projects. Update a value once at the group level, and all child projects automatically use the new value—perfect for shared infrastructure credentials, common endpoints, or organization-wide settings.</a:t>
            </a:r>
            <a:endParaRPr lang="en-US" sz="14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7453" y="396954"/>
            <a:ext cx="8440579" cy="474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Best Practices for Managing Variables and Secrets</a:t>
            </a:r>
            <a:endParaRPr lang="en-US" sz="2950" dirty="0"/>
          </a:p>
        </p:txBody>
      </p:sp>
      <p:sp>
        <p:nvSpPr>
          <p:cNvPr id="3" name="Shape 1"/>
          <p:cNvSpPr/>
          <p:nvPr/>
        </p:nvSpPr>
        <p:spPr>
          <a:xfrm>
            <a:off x="577453" y="1250633"/>
            <a:ext cx="6561653" cy="1162645"/>
          </a:xfrm>
          <a:prstGeom prst="roundRect">
            <a:avLst>
              <a:gd name="adj" fmla="val 18625"/>
            </a:avLst>
          </a:prstGeom>
          <a:solidFill>
            <a:srgbClr val="FFFFFF"/>
          </a:solidFill>
          <a:ln w="15240">
            <a:solidFill>
              <a:srgbClr val="BACF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736997" y="1410176"/>
            <a:ext cx="2562939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Automate Secret Management</a:t>
            </a:r>
            <a:endParaRPr lang="en-US" sz="1450" dirty="0"/>
          </a:p>
        </p:txBody>
      </p:sp>
      <p:sp>
        <p:nvSpPr>
          <p:cNvPr id="5" name="Text 3"/>
          <p:cNvSpPr/>
          <p:nvPr/>
        </p:nvSpPr>
        <p:spPr>
          <a:xfrm>
            <a:off x="736997" y="1791772"/>
            <a:ext cx="6242566" cy="461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dedicated tools like HashiCorp Vault, AWS Secrets Manager, or Azure Key Vault to handle secret rotation, auditing, and access control.</a:t>
            </a:r>
            <a:endParaRPr lang="en-US" sz="1100" dirty="0"/>
          </a:p>
        </p:txBody>
      </p:sp>
      <p:sp>
        <p:nvSpPr>
          <p:cNvPr id="6" name="Shape 4"/>
          <p:cNvSpPr/>
          <p:nvPr/>
        </p:nvSpPr>
        <p:spPr>
          <a:xfrm>
            <a:off x="577453" y="2557582"/>
            <a:ext cx="6561653" cy="1162645"/>
          </a:xfrm>
          <a:prstGeom prst="roundRect">
            <a:avLst>
              <a:gd name="adj" fmla="val 18625"/>
            </a:avLst>
          </a:prstGeom>
          <a:solidFill>
            <a:srgbClr val="FFFFFF"/>
          </a:solidFill>
          <a:ln w="15240">
            <a:solidFill>
              <a:srgbClr val="BACF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36997" y="2717125"/>
            <a:ext cx="2345055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Implement Regular Rotation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36997" y="3098721"/>
            <a:ext cx="6242566" cy="461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Frequently update secrets (every 30-90 days) to minimize the risk window if credentials are compromised.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577453" y="3864531"/>
            <a:ext cx="6561653" cy="1162645"/>
          </a:xfrm>
          <a:prstGeom prst="roundRect">
            <a:avLst>
              <a:gd name="adj" fmla="val 18625"/>
            </a:avLst>
          </a:prstGeom>
          <a:solidFill>
            <a:srgbClr val="FFFFFF"/>
          </a:solidFill>
          <a:ln w="15240">
            <a:solidFill>
              <a:srgbClr val="BACFDD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36997" y="4024074"/>
            <a:ext cx="189952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Apply Least Privilege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36997" y="4405670"/>
            <a:ext cx="6242566" cy="461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Restrict variable access to only the branches, environments, and team members who absolutely need it.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577453" y="5171480"/>
            <a:ext cx="6561653" cy="1162645"/>
          </a:xfrm>
          <a:prstGeom prst="roundRect">
            <a:avLst>
              <a:gd name="adj" fmla="val 18625"/>
            </a:avLst>
          </a:prstGeom>
          <a:solidFill>
            <a:srgbClr val="FFFFFF"/>
          </a:solidFill>
          <a:ln w="15240">
            <a:solidFill>
              <a:srgbClr val="BACF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36997" y="5331023"/>
            <a:ext cx="2431613" cy="237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Combine Protection Methods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736997" y="5712619"/>
            <a:ext cx="6242566" cy="461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both masking and protection together for sensitive values, understanding the limitations of each approach.</a:t>
            </a:r>
            <a:endParaRPr lang="en-US" sz="110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8913" y="1250633"/>
            <a:ext cx="6561653" cy="6561653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7498913" y="7974687"/>
            <a:ext cx="6561653" cy="692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Remember that proper secret management is a continual process, not a one-time setup. Regular audits and improvements to your variable strategy are essential components of a mature security posture.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805</Words>
  <Application>Microsoft Office PowerPoint</Application>
  <PresentationFormat>Custom</PresentationFormat>
  <Paragraphs>96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Barlow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Vishwa M S</cp:lastModifiedBy>
  <cp:revision>2</cp:revision>
  <dcterms:created xsi:type="dcterms:W3CDTF">2025-07-24T12:23:50Z</dcterms:created>
  <dcterms:modified xsi:type="dcterms:W3CDTF">2025-07-30T09:08:33Z</dcterms:modified>
</cp:coreProperties>
</file>